
<file path=[Content_Types].xml><?xml version="1.0" encoding="utf-8"?>
<Types xmlns="http://schemas.openxmlformats.org/package/2006/content-types">
  <Default Extension="png" ContentType="image/png"/>
  <Default Extension="xlsm" ContentType="application/vnd.ms-excel.sheet.macroEnabled.12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306" r:id="rId3"/>
    <p:sldId id="319" r:id="rId4"/>
    <p:sldId id="266" r:id="rId5"/>
    <p:sldId id="325" r:id="rId6"/>
    <p:sldId id="320" r:id="rId7"/>
    <p:sldId id="294" r:id="rId8"/>
    <p:sldId id="323" r:id="rId9"/>
    <p:sldId id="321" r:id="rId10"/>
    <p:sldId id="304" r:id="rId11"/>
    <p:sldId id="305" r:id="rId12"/>
    <p:sldId id="303" r:id="rId13"/>
    <p:sldId id="32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66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Macro-Enabled_Worksheet2.xlsm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Annual Change in Property Values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9904607706110553E-2"/>
          <c:y val="7.6831232960286738E-2"/>
          <c:w val="0.87737131496524268"/>
          <c:h val="0.84380222902768165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'Historical Taxable PV data'!$A$3:$A$22</c:f>
              <c:strCache>
                <c:ptCount val="20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</c:strCache>
            </c:strRef>
          </c:cat>
          <c:val>
            <c:numRef>
              <c:f>'Historical Taxable PV data'!$D$3:$D$22</c:f>
              <c:numCache>
                <c:formatCode>0.00%</c:formatCode>
                <c:ptCount val="20"/>
                <c:pt idx="0">
                  <c:v>0.10144927536231874</c:v>
                </c:pt>
                <c:pt idx="1">
                  <c:v>2.6315789473684237E-2</c:v>
                </c:pt>
                <c:pt idx="2">
                  <c:v>6.4102564102564222E-2</c:v>
                </c:pt>
                <c:pt idx="3">
                  <c:v>0.12048192771084336</c:v>
                </c:pt>
                <c:pt idx="4">
                  <c:v>0.12903225806451604</c:v>
                </c:pt>
                <c:pt idx="5">
                  <c:v>0.12380952380952388</c:v>
                </c:pt>
                <c:pt idx="6">
                  <c:v>9.3220338983050807E-2</c:v>
                </c:pt>
                <c:pt idx="7">
                  <c:v>0.10852713178294576</c:v>
                </c:pt>
                <c:pt idx="8">
                  <c:v>8.3916083916083864E-2</c:v>
                </c:pt>
                <c:pt idx="9">
                  <c:v>9.6774193548387094E-2</c:v>
                </c:pt>
                <c:pt idx="10">
                  <c:v>9.4117647058823611E-2</c:v>
                </c:pt>
                <c:pt idx="11">
                  <c:v>0.10215053763440851</c:v>
                </c:pt>
                <c:pt idx="12">
                  <c:v>0.11707317073170725</c:v>
                </c:pt>
                <c:pt idx="13">
                  <c:v>4.3668122270742363E-2</c:v>
                </c:pt>
                <c:pt idx="14">
                  <c:v>-2.5104602510460164E-2</c:v>
                </c:pt>
                <c:pt idx="15">
                  <c:v>4.2918454935621398E-3</c:v>
                </c:pt>
                <c:pt idx="16">
                  <c:v>4.2735042735042736E-2</c:v>
                </c:pt>
                <c:pt idx="17">
                  <c:v>6.9672131147541103E-2</c:v>
                </c:pt>
                <c:pt idx="18">
                  <c:v>8.620689655172413E-2</c:v>
                </c:pt>
                <c:pt idx="19">
                  <c:v>0.11499999999999996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920768"/>
        <c:axId val="39922304"/>
      </c:barChart>
      <c:catAx>
        <c:axId val="39920768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/>
          <a:lstStyle/>
          <a:p>
            <a:pPr>
              <a:defRPr b="1"/>
            </a:pPr>
            <a:endParaRPr lang="en-US"/>
          </a:p>
        </c:txPr>
        <c:crossAx val="39922304"/>
        <c:crosses val="autoZero"/>
        <c:auto val="1"/>
        <c:lblAlgn val="ctr"/>
        <c:lblOffset val="100"/>
        <c:noMultiLvlLbl val="0"/>
      </c:catAx>
      <c:valAx>
        <c:axId val="3992230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9920768"/>
        <c:crosses val="autoZero"/>
        <c:crossBetween val="between"/>
      </c:valAx>
      <c:spPr>
        <a:pattFill prst="pct5">
          <a:fgClr>
            <a:schemeClr val="tx2"/>
          </a:fgClr>
          <a:bgClr>
            <a:schemeClr val="bg1"/>
          </a:bgClr>
        </a:pattFill>
      </c:spPr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79779411440151"/>
          <c:y val="3.925163921591214E-2"/>
          <c:w val="0.87378753788264296"/>
          <c:h val="0.86527269569349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Average Student Enrollment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 w="22071">
              <a:noFill/>
            </a:ln>
          </c:spPr>
          <c:invertIfNegative val="0"/>
          <c:dPt>
            <c:idx val="12"/>
            <c:invertIfNegative val="0"/>
            <c:bubble3D val="0"/>
            <c:spPr>
              <a:solidFill>
                <a:srgbClr val="820000"/>
              </a:solidFill>
              <a:ln w="22071">
                <a:noFill/>
              </a:ln>
            </c:spPr>
          </c:dPt>
          <c:dLbls>
            <c:dLbl>
              <c:idx val="9"/>
              <c:layout>
                <c:manualLayout>
                  <c:x val="-5.5555555555555497E-3"/>
                  <c:y val="1.81764868894037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4.1666666666665599E-3"/>
                  <c:y val="1.36323651670528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3888778540380555E-3"/>
                  <c:y val="1.655819553960486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"/>
                  <c:y val="8.571798826855962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 w="22071">
                <a:noFill/>
              </a:ln>
            </c:spPr>
            <c:txPr>
              <a:bodyPr/>
              <a:lstStyle/>
              <a:p>
                <a:pPr>
                  <a:defRPr sz="1217" baseline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Sheet1!$A$2:$A$14</c:f>
              <c:strCach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2016E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61011</c:v>
                </c:pt>
                <c:pt idx="1">
                  <c:v>62657</c:v>
                </c:pt>
                <c:pt idx="2">
                  <c:v>65927</c:v>
                </c:pt>
                <c:pt idx="3">
                  <c:v>66792</c:v>
                </c:pt>
                <c:pt idx="4">
                  <c:v>67780</c:v>
                </c:pt>
                <c:pt idx="5">
                  <c:v>68507</c:v>
                </c:pt>
                <c:pt idx="6">
                  <c:v>69066</c:v>
                </c:pt>
                <c:pt idx="7">
                  <c:v>68710</c:v>
                </c:pt>
                <c:pt idx="8">
                  <c:v>68964</c:v>
                </c:pt>
                <c:pt idx="9">
                  <c:v>69588</c:v>
                </c:pt>
                <c:pt idx="10">
                  <c:v>70857</c:v>
                </c:pt>
                <c:pt idx="11">
                  <c:v>72183</c:v>
                </c:pt>
                <c:pt idx="12">
                  <c:v>73377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762240"/>
        <c:axId val="46764032"/>
      </c:barChart>
      <c:catAx>
        <c:axId val="46762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759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564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764032"/>
        <c:crosses val="autoZero"/>
        <c:auto val="1"/>
        <c:lblAlgn val="ctr"/>
        <c:lblOffset val="100"/>
        <c:noMultiLvlLbl val="0"/>
      </c:catAx>
      <c:valAx>
        <c:axId val="46764032"/>
        <c:scaling>
          <c:orientation val="minMax"/>
          <c:min val="55000"/>
        </c:scaling>
        <c:delete val="0"/>
        <c:axPos val="l"/>
        <c:majorGridlines>
          <c:spPr>
            <a:ln w="2759">
              <a:solidFill>
                <a:srgbClr val="808080"/>
              </a:solidFill>
              <a:prstDash val="solid"/>
            </a:ln>
          </c:spPr>
        </c:majorGridlines>
        <c:numFmt formatCode="#,##0" sourceLinked="0"/>
        <c:majorTickMark val="out"/>
        <c:minorTickMark val="none"/>
        <c:tickLblPos val="nextTo"/>
        <c:spPr>
          <a:ln w="2759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564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762240"/>
        <c:crosses val="autoZero"/>
        <c:crossBetween val="between"/>
      </c:valAx>
      <c:spPr>
        <a:noFill/>
        <a:ln w="2207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564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/>
            </a:pPr>
            <a:r>
              <a:rPr lang="en-US" sz="1800" dirty="0"/>
              <a:t>Annual Change in Enrollment</a:t>
            </a:r>
          </a:p>
          <a:p>
            <a:pPr>
              <a:defRPr sz="1800"/>
            </a:pPr>
            <a:r>
              <a:rPr lang="en-US" sz="1600" dirty="0"/>
              <a:t>2004/05 - 2015/16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504D">
                <a:lumMod val="75000"/>
              </a:srgbClr>
            </a:solidFill>
          </c:spPr>
          <c:invertIfNegative val="0"/>
          <c:dLbls>
            <c:txPr>
              <a:bodyPr/>
              <a:lstStyle/>
              <a:p>
                <a:pPr>
                  <a:defRPr sz="105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'10 Year Financial Data'!$A$3:$A$14</c:f>
              <c:strCache>
                <c:ptCount val="12"/>
                <c:pt idx="0">
                  <c:v>04-05</c:v>
                </c:pt>
                <c:pt idx="1">
                  <c:v>05-06</c:v>
                </c:pt>
                <c:pt idx="2">
                  <c:v>06-07</c:v>
                </c:pt>
                <c:pt idx="3">
                  <c:v>07-08</c:v>
                </c:pt>
                <c:pt idx="4">
                  <c:v>08-09</c:v>
                </c:pt>
                <c:pt idx="5">
                  <c:v>09-10</c:v>
                </c:pt>
                <c:pt idx="6">
                  <c:v>10-11</c:v>
                </c:pt>
                <c:pt idx="7">
                  <c:v>11-12</c:v>
                </c:pt>
                <c:pt idx="8">
                  <c:v>12-13</c:v>
                </c:pt>
                <c:pt idx="9">
                  <c:v>13-14</c:v>
                </c:pt>
                <c:pt idx="10">
                  <c:v>14-15</c:v>
                </c:pt>
                <c:pt idx="11">
                  <c:v>15-16</c:v>
                </c:pt>
              </c:strCache>
            </c:strRef>
          </c:cat>
          <c:val>
            <c:numRef>
              <c:f>'10 Year Financial Data'!$E$3:$E$14</c:f>
              <c:numCache>
                <c:formatCode>0.0%</c:formatCode>
                <c:ptCount val="12"/>
                <c:pt idx="0">
                  <c:v>2.6978741538411108E-2</c:v>
                </c:pt>
                <c:pt idx="1">
                  <c:v>5.2188901479483539E-2</c:v>
                </c:pt>
                <c:pt idx="2">
                  <c:v>1.3120572754713547E-2</c:v>
                </c:pt>
                <c:pt idx="3">
                  <c:v>1.4792190681518744E-2</c:v>
                </c:pt>
                <c:pt idx="4">
                  <c:v>1.0725877840070817E-2</c:v>
                </c:pt>
                <c:pt idx="5">
                  <c:v>8.1597500985300768E-3</c:v>
                </c:pt>
                <c:pt idx="6">
                  <c:v>-5.1544899082037474E-3</c:v>
                </c:pt>
                <c:pt idx="7">
                  <c:v>3.6966962596419735E-3</c:v>
                </c:pt>
                <c:pt idx="8">
                  <c:v>9.0481990603793281E-3</c:v>
                </c:pt>
                <c:pt idx="9">
                  <c:v>1.8235902741852043E-2</c:v>
                </c:pt>
                <c:pt idx="10">
                  <c:v>1.8713747406748804E-2</c:v>
                </c:pt>
                <c:pt idx="11">
                  <c:v>1.65412908856656E-2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0106368"/>
        <c:axId val="50109056"/>
      </c:barChart>
      <c:catAx>
        <c:axId val="50106368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 rot="-1500000"/>
          <a:lstStyle/>
          <a:p>
            <a:pPr>
              <a:defRPr b="1"/>
            </a:pPr>
            <a:endParaRPr lang="en-US"/>
          </a:p>
        </c:txPr>
        <c:crossAx val="50109056"/>
        <c:crosses val="autoZero"/>
        <c:auto val="1"/>
        <c:lblAlgn val="ctr"/>
        <c:lblOffset val="100"/>
        <c:noMultiLvlLbl val="0"/>
      </c:catAx>
      <c:valAx>
        <c:axId val="5010905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50106368"/>
        <c:crosses val="autoZero"/>
        <c:crossBetween val="between"/>
      </c:valAx>
      <c:spPr>
        <a:pattFill prst="pct5">
          <a:fgClr>
            <a:srgbClr val="C00000"/>
          </a:fgClr>
          <a:bgClr>
            <a:schemeClr val="bg1"/>
          </a:bgClr>
        </a:pattFill>
      </c:spPr>
    </c:plotArea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0.8348</cdr:x>
      <cdr:y>0.9439</cdr:y>
    </cdr:from>
    <cdr:to>
      <cdr:x>0.96792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39000" y="5303249"/>
          <a:ext cx="1154345" cy="3152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050" dirty="0" smtClean="0">
              <a:solidFill>
                <a:srgbClr val="C00000"/>
              </a:solidFill>
            </a:rPr>
            <a:t>Estimated</a:t>
          </a:r>
          <a:endParaRPr lang="en-US" sz="1050" dirty="0">
            <a:solidFill>
              <a:srgbClr val="C0000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0.0339</cdr:x>
      <cdr:y>0.94603</cdr:y>
    </cdr:from>
    <cdr:to>
      <cdr:x>0.27174</cdr:x>
      <cdr:y>0.9974</cdr:y>
    </cdr:to>
    <cdr:sp macro="" textlink="">
      <cdr:nvSpPr>
        <cdr:cNvPr id="2" name="Rectangle 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16440" y="4817847"/>
          <a:ext cx="2220117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935F4B4-4A30-4BA9-8942-681B2C1FE3F9}" type="datetimeFigureOut">
              <a:rPr lang="en-US" smtClean="0"/>
              <a:t>3/23/2015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1887BB2-2037-401B-B971-8A76FE8E93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026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CA97576-7DBD-42DF-A20A-00FD355EEAB4}" type="datetimeFigureOut">
              <a:rPr lang="en-US" smtClean="0"/>
              <a:t>3/23/2015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8F33256-1474-493D-BE14-2D3776EFE0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033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EFCBD-AFA2-4CE5-A4B9-E99F05BA29A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073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4C02E-E328-4A97-964A-0C013238C8A5}" type="datetime1">
              <a:rPr lang="en-US" smtClean="0"/>
              <a:t>3/23/2015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2015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166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0815-CE7C-484C-AFCF-2CCDE62D912E}" type="datetime1">
              <a:rPr lang="en-US" smtClean="0"/>
              <a:t>3/23/2015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2015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159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2DBF7-8DB4-4FD7-93D2-73B7FE52DD0E}" type="datetime1">
              <a:rPr lang="en-US" smtClean="0"/>
              <a:t>3/23/2015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2015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446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B14E-2F57-47EB-994E-39957D106FFC}" type="datetime1">
              <a:rPr lang="en-US" smtClean="0"/>
              <a:t>3/23/2015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2015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86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13D0-68F4-4BED-86AA-C377EAB1EF90}" type="datetime1">
              <a:rPr lang="en-US" smtClean="0"/>
              <a:t>3/23/2015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2015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375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D3E0-CCA3-4E0C-95F5-88A3CFFBB7D4}" type="datetime1">
              <a:rPr lang="en-US" smtClean="0"/>
              <a:t>3/23/2015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2015 Update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766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BD6CE-F33D-4006-980E-69144EB7B910}" type="datetime1">
              <a:rPr lang="en-US" smtClean="0"/>
              <a:t>3/23/2015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2015 Update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944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5CD-C7A1-4108-BDEA-1683361EBF79}" type="datetime1">
              <a:rPr lang="en-US" smtClean="0"/>
              <a:t>3/23/2015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2015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084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B601-B940-4951-A586-54E76ED8C0FD}" type="datetime1">
              <a:rPr lang="en-US" smtClean="0"/>
              <a:t>3/23/2015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2015 Update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719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D0EA-30C4-427C-880A-C8E28F0DE23E}" type="datetime1">
              <a:rPr lang="en-US" smtClean="0"/>
              <a:t>3/23/2015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2015 Update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619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5975E-93AB-4670-8E34-EA5FA9EC7912}" type="datetime1">
              <a:rPr lang="en-US" smtClean="0"/>
              <a:t>3/23/2015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2015 Update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467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E0E86-F9C7-45C9-A4D4-D00501758B81}" type="datetime1">
              <a:rPr lang="en-US" smtClean="0"/>
              <a:t>3/23/2015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March 2015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3918E-02F3-4C54-9502-1433F83668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87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jpg"/><Relationship Id="rId5" Type="http://schemas.openxmlformats.org/officeDocument/2006/relationships/image" Target="../media/image3.jpg"/><Relationship Id="rId4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jpg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w PPt Cover 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864547" y="1435907"/>
            <a:ext cx="62963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b="1" dirty="0" smtClean="0">
                <a:solidFill>
                  <a:srgbClr val="9B3937"/>
                </a:solidFill>
              </a:rPr>
              <a:t>2015-2016 </a:t>
            </a:r>
            <a:r>
              <a:rPr lang="en-US" sz="2800" b="1" dirty="0">
                <a:solidFill>
                  <a:srgbClr val="9B3937"/>
                </a:solidFill>
              </a:rPr>
              <a:t>Budget </a:t>
            </a:r>
            <a:r>
              <a:rPr lang="en-US" sz="2800" b="1" dirty="0" smtClean="0">
                <a:solidFill>
                  <a:srgbClr val="9B3937"/>
                </a:solidFill>
              </a:rPr>
              <a:t>Development Update</a:t>
            </a:r>
            <a:endParaRPr lang="en-US" sz="2800" b="1" dirty="0">
              <a:solidFill>
                <a:srgbClr val="9B3937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26928" y="2057400"/>
            <a:ext cx="2155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March 23, 2015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085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310411"/>
              </p:ext>
            </p:extLst>
          </p:nvPr>
        </p:nvGraphicFramePr>
        <p:xfrm>
          <a:off x="228600" y="1676400"/>
          <a:ext cx="8610601" cy="432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6172201"/>
              </a:tblGrid>
              <a:tr h="504045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March 23</a:t>
                      </a:r>
                    </a:p>
                    <a:p>
                      <a:r>
                        <a:rPr lang="en-US" sz="1800" b="0" dirty="0" smtClean="0">
                          <a:solidFill>
                            <a:srgbClr val="C00000"/>
                          </a:solidFill>
                        </a:rPr>
                        <a:t>Board Workshop</a:t>
                      </a:r>
                    </a:p>
                    <a:p>
                      <a:endParaRPr lang="en-US" sz="1800" b="0" dirty="0" smtClean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Review of Campus Formula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 Staffing and Initial 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Compensation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March 24</a:t>
                      </a:r>
                    </a:p>
                    <a:p>
                      <a:endParaRPr lang="en-US" sz="1800" b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 FBISD Job Fair and Talent Draft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534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March 30</a:t>
                      </a:r>
                    </a:p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Regular</a:t>
                      </a:r>
                      <a:r>
                        <a:rPr lang="en-US" sz="1800" baseline="0" dirty="0" smtClean="0">
                          <a:solidFill>
                            <a:srgbClr val="C00000"/>
                          </a:solidFill>
                        </a:rPr>
                        <a:t> Board Meeting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Consider Approval of Additional Campus Staffing Recommendations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April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13</a:t>
                      </a:r>
                    </a:p>
                    <a:p>
                      <a:r>
                        <a:rPr lang="en-US" sz="1800" baseline="0" dirty="0" smtClean="0">
                          <a:solidFill>
                            <a:srgbClr val="C00000"/>
                          </a:solidFill>
                        </a:rPr>
                        <a:t>Board Workshop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Budget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and Legislative Update; Review Contract Recommendations; Additional Campus Staffing; Initial Discussion on Non-staffing Enhancements; Debt Service Update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1635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New PPt 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24128"/>
          </a:xfrm>
          <a:prstGeom prst="rect">
            <a:avLst/>
          </a:prstGeom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07588" y="6512983"/>
            <a:ext cx="156282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rgbClr val="000000"/>
              </a:buClr>
              <a:buSzPct val="90000"/>
              <a:buFont typeface="Wingdings" pitchFamily="2" charset="2"/>
              <a:buNone/>
            </a:pPr>
            <a:r>
              <a:rPr lang="en-US" sz="1200" dirty="0">
                <a:solidFill>
                  <a:srgbClr val="000000"/>
                </a:solidFill>
              </a:rPr>
              <a:t>Source: FBISD Finance</a:t>
            </a:r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914400" y="3048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Critical Dates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2015 Update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809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557010"/>
              </p:ext>
            </p:extLst>
          </p:nvPr>
        </p:nvGraphicFramePr>
        <p:xfrm>
          <a:off x="266699" y="1600200"/>
          <a:ext cx="8610601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701"/>
                <a:gridCol w="64389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April 20</a:t>
                      </a:r>
                    </a:p>
                    <a:p>
                      <a:r>
                        <a:rPr lang="en-US" sz="1600" b="0" dirty="0" smtClean="0">
                          <a:solidFill>
                            <a:srgbClr val="C00000"/>
                          </a:solidFill>
                        </a:rPr>
                        <a:t>Regular</a:t>
                      </a:r>
                      <a:r>
                        <a:rPr lang="en-US" sz="1600" b="0" baseline="0" dirty="0" smtClean="0">
                          <a:solidFill>
                            <a:srgbClr val="C00000"/>
                          </a:solidFill>
                        </a:rPr>
                        <a:t> Board Meeting</a:t>
                      </a:r>
                      <a:endParaRPr lang="en-US" sz="1600" b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Consider Approval of Contract Recommendations 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(Renewals, Non-Renewals, Terminations); Consider Approval of Additional Campus Staffing (Special Education, ESL (English Second Language), Other)</a:t>
                      </a: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May 11</a:t>
                      </a:r>
                    </a:p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Board</a:t>
                      </a:r>
                      <a:r>
                        <a:rPr lang="en-US" sz="1600" baseline="0" dirty="0" smtClean="0">
                          <a:solidFill>
                            <a:srgbClr val="C00000"/>
                          </a:solidFill>
                        </a:rPr>
                        <a:t> Workshop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Discussion of Additional Staffing, Compensation, Non-Staffing Enhancements; Action to Call Meeting for the Purpose of Discussing the Proposed Tax Rate and Adoption of the 2015/2016 Budget</a:t>
                      </a:r>
                    </a:p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534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May 18</a:t>
                      </a:r>
                    </a:p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Regular Board Meeting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Consider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Approval of Additional Staffing, Compensation, Non-Staffing Enhancements; Review Proposed Budget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June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</a:p>
                    <a:p>
                      <a:r>
                        <a:rPr lang="en-US" sz="1600" baseline="0" dirty="0" smtClean="0">
                          <a:solidFill>
                            <a:srgbClr val="C00000"/>
                          </a:solidFill>
                        </a:rPr>
                        <a:t>Board Workshop</a:t>
                      </a:r>
                    </a:p>
                    <a:p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Public Hearing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on Budget and Proposed Tax Rate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61635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June 15</a:t>
                      </a:r>
                    </a:p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Regular Board Meeting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Budget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Adoption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New PPt 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24128"/>
          </a:xfrm>
          <a:prstGeom prst="rect">
            <a:avLst/>
          </a:prstGeom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07588" y="6512983"/>
            <a:ext cx="156282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rgbClr val="000000"/>
              </a:buClr>
              <a:buSzPct val="90000"/>
              <a:buFont typeface="Wingdings" pitchFamily="2" charset="2"/>
              <a:buNone/>
            </a:pPr>
            <a:r>
              <a:rPr lang="en-US" sz="1200" dirty="0">
                <a:solidFill>
                  <a:srgbClr val="000000"/>
                </a:solidFill>
              </a:rPr>
              <a:t>Source: FBISD Finance</a:t>
            </a:r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914400" y="3048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Critical Dates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2015 Update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098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 bwMode="auto">
          <a:xfrm>
            <a:off x="1219200" y="2792097"/>
            <a:ext cx="7002870" cy="273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200" dirty="0">
              <a:latin typeface="Arial" charset="0"/>
              <a:cs typeface="Arial" charset="0"/>
            </a:endParaRPr>
          </a:p>
        </p:txBody>
      </p:sp>
      <p:sp>
        <p:nvSpPr>
          <p:cNvPr id="5" name="Title 36"/>
          <p:cNvSpPr txBox="1">
            <a:spLocks/>
          </p:cNvSpPr>
          <p:nvPr/>
        </p:nvSpPr>
        <p:spPr bwMode="auto">
          <a:xfrm>
            <a:off x="386432" y="1069134"/>
            <a:ext cx="5638800" cy="759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271" tIns="45712" rIns="91424" bIns="45712" anchor="b"/>
          <a:lstStyle>
            <a:lvl1pPr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4400" dirty="0">
              <a:solidFill>
                <a:schemeClr val="accent3">
                  <a:lumMod val="50000"/>
                </a:schemeClr>
              </a:solidFill>
            </a:endParaRPr>
          </a:p>
          <a:p>
            <a:pPr eaLnBrk="1" hangingPunct="1"/>
            <a:endParaRPr lang="en-US" sz="4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6477000"/>
            <a:ext cx="40894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buClr>
                <a:srgbClr val="000000"/>
              </a:buClr>
              <a:buSzPct val="90000"/>
              <a:buFont typeface="Wingdings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Source: FBISD Finance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4860947"/>
              </p:ext>
            </p:extLst>
          </p:nvPr>
        </p:nvGraphicFramePr>
        <p:xfrm>
          <a:off x="385764" y="1452563"/>
          <a:ext cx="7340142" cy="4586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2" name="Worksheet" r:id="rId3" imgW="4581455" imgH="1714500" progId="Excel.Sheet.12">
                  <p:embed/>
                </p:oleObj>
              </mc:Choice>
              <mc:Fallback>
                <p:oleObj name="Worksheet" r:id="rId3" imgW="4581455" imgH="17145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5764" y="1452563"/>
                        <a:ext cx="7340142" cy="45866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 descr="New PPt header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2412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583180" y="137160"/>
            <a:ext cx="6278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Do we need this slide???</a:t>
            </a:r>
            <a:endParaRPr lang="en-US" sz="2400" b="1" dirty="0"/>
          </a:p>
        </p:txBody>
      </p:sp>
      <p:pic>
        <p:nvPicPr>
          <p:cNvPr id="11" name="Picture 10" descr="New PPt cover 2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 bwMode="auto">
          <a:xfrm>
            <a:off x="2770553" y="512064"/>
            <a:ext cx="636498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Questions???</a:t>
            </a:r>
            <a:endParaRPr lang="en-US" sz="36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2015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154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572158"/>
            <a:ext cx="43800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20000"/>
              </a:spcBef>
              <a:buClr>
                <a:srgbClr val="000000"/>
              </a:buClr>
              <a:buSzPct val="90000"/>
              <a:buFont typeface="Wingdings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Source: FBISD </a:t>
            </a:r>
            <a:r>
              <a:rPr lang="en-US" sz="1200" dirty="0" smtClean="0">
                <a:solidFill>
                  <a:srgbClr val="000000"/>
                </a:solidFill>
              </a:rPr>
              <a:t>Finance &amp; PASA Demographic Projections</a:t>
            </a:r>
            <a:endParaRPr lang="en-US" sz="1200" dirty="0">
              <a:solidFill>
                <a:srgbClr val="000000"/>
              </a:solidFill>
            </a:endParaRPr>
          </a:p>
        </p:txBody>
      </p:sp>
      <p:pic>
        <p:nvPicPr>
          <p:cNvPr id="9" name="Picture 8" descr="New PPt 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24128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0" y="304800"/>
            <a:ext cx="8229600" cy="609600"/>
          </a:xfrm>
        </p:spPr>
        <p:txBody>
          <a:bodyPr>
            <a:normAutofit/>
          </a:bodyPr>
          <a:lstStyle/>
          <a:p>
            <a:pPr algn="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Enrollment Growth Update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graphicFrame>
        <p:nvGraphicFramePr>
          <p:cNvPr id="13" name="Chart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41093"/>
              </p:ext>
            </p:extLst>
          </p:nvPr>
        </p:nvGraphicFramePr>
        <p:xfrm>
          <a:off x="236220" y="1066800"/>
          <a:ext cx="8755380" cy="5509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Footer Placeholder 4"/>
          <p:cNvSpPr txBox="1">
            <a:spLocks/>
          </p:cNvSpPr>
          <p:nvPr/>
        </p:nvSpPr>
        <p:spPr>
          <a:xfrm>
            <a:off x="-8467" y="939800"/>
            <a:ext cx="2370667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solidFill>
                  <a:schemeClr val="accent2">
                    <a:lumMod val="75000"/>
                  </a:schemeClr>
                </a:solidFill>
              </a:rPr>
              <a:t>March 2015 Update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945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28600" y="1219200"/>
            <a:ext cx="8784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Legislative Update </a:t>
            </a:r>
            <a:r>
              <a:rPr lang="en-US" sz="3600" b="1" dirty="0" smtClean="0">
                <a:solidFill>
                  <a:srgbClr val="9B3937"/>
                </a:solidFill>
                <a:latin typeface="Calibri" pitchFamily="34" charset="0"/>
                <a:cs typeface="Calibri" pitchFamily="34" charset="0"/>
              </a:rPr>
              <a:t>House Bill 1 &amp; Senate Bill 2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9153" y="2047875"/>
            <a:ext cx="8854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1865531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8325" lvl="1" indent="-230188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800" dirty="0" smtClean="0"/>
              <a:t>Full </a:t>
            </a:r>
            <a:r>
              <a:rPr lang="en-US" sz="2800" dirty="0"/>
              <a:t>Funding of the Foundation School Program</a:t>
            </a:r>
          </a:p>
          <a:p>
            <a:pPr marL="568325" lvl="1" indent="-230188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800" dirty="0" smtClean="0"/>
              <a:t>No Increase to Basic Allotment - $5,040 for both years</a:t>
            </a:r>
          </a:p>
          <a:p>
            <a:pPr marL="568325" lvl="1" indent="-230188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800" dirty="0" smtClean="0"/>
              <a:t>Austin Yield Increase to $72.94 (FY16) and $76.75 (FY17)</a:t>
            </a:r>
          </a:p>
          <a:p>
            <a:pPr marL="1252537" lvl="2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Approximately +$4m</a:t>
            </a:r>
          </a:p>
          <a:p>
            <a:pPr marL="568325" lvl="1" indent="-230188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800" dirty="0" smtClean="0"/>
              <a:t>Elimination of TRS Rider 71</a:t>
            </a:r>
            <a:fld id="{B183F29C-3207-4016-B310-5FA4D172399A}" type="slidenum">
              <a:rPr lang="en-US" sz="2800" smtClean="0"/>
              <a:t>2</a:t>
            </a:fld>
            <a:fld id="{3A3F4828-2606-42EA-A087-B40140B0C32B}" type="slidenum">
              <a:rPr lang="en-US" sz="2800" smtClean="0"/>
              <a:t>2</a:t>
            </a:fld>
            <a:endParaRPr lang="en-US" sz="2800" dirty="0" smtClean="0"/>
          </a:p>
          <a:p>
            <a:pPr marL="1252537" lvl="2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Approximately -$4m</a:t>
            </a:r>
            <a:endParaRPr lang="en-US" sz="28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2502465" y="117126"/>
            <a:ext cx="60101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800000"/>
                </a:solidFill>
              </a:rPr>
              <a:t>BCC Email </a:t>
            </a:r>
            <a:endParaRPr lang="en-US" sz="4000" b="1" dirty="0">
              <a:solidFill>
                <a:srgbClr val="800000"/>
              </a:solidFill>
            </a:endParaRPr>
          </a:p>
        </p:txBody>
      </p:sp>
      <p:pic>
        <p:nvPicPr>
          <p:cNvPr id="11" name="Picture 10" descr="New PPt Template 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59436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latin typeface="Lucida Fax" pitchFamily="18" charset="0"/>
              </a:rPr>
              <a:t>Increases in Funding for FBISD are Fueled by Rising Property Values and Increasing Enrollment </a:t>
            </a:r>
            <a:endParaRPr lang="en-US" sz="2000" b="1" i="1" dirty="0">
              <a:latin typeface="Lucida Fax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8467" y="939800"/>
            <a:ext cx="2065867" cy="3048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March 2015 Update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180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28600" y="1219200"/>
            <a:ext cx="8784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Other Major Legislative Areas of Interest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9153" y="2047875"/>
            <a:ext cx="8854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-76200" y="160020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8325" lvl="1" indent="-230188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700" dirty="0" smtClean="0"/>
              <a:t>Improving Early Education</a:t>
            </a:r>
            <a:endParaRPr lang="en-US" sz="2700" dirty="0"/>
          </a:p>
          <a:p>
            <a:pPr marL="568325" lvl="1" indent="-230188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700" dirty="0" smtClean="0"/>
              <a:t>Tax Relief and Budget Controls</a:t>
            </a:r>
          </a:p>
          <a:p>
            <a:pPr marL="568325" lvl="1" indent="-230188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700" dirty="0" smtClean="0"/>
              <a:t>Instructional Materials Allotment Changes</a:t>
            </a:r>
          </a:p>
          <a:p>
            <a:pPr marL="568325" lvl="1" indent="-230188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700" dirty="0" smtClean="0"/>
              <a:t>TRS Care Insolvency – </a:t>
            </a:r>
            <a:r>
              <a:rPr lang="en-US" sz="2400" dirty="0" smtClean="0"/>
              <a:t>Possible Increase to District Contribution</a:t>
            </a:r>
          </a:p>
          <a:p>
            <a:pPr marL="568325" lvl="1" indent="-230188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700" dirty="0" smtClean="0"/>
              <a:t>Voucher/Choice Legislation</a:t>
            </a:r>
          </a:p>
          <a:p>
            <a:pPr marL="568325" lvl="1" indent="-230188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700" dirty="0" smtClean="0"/>
              <a:t>Debt / Transparency Legislation</a:t>
            </a:r>
          </a:p>
          <a:p>
            <a:pPr marL="568325" lvl="1" indent="-230188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700" dirty="0" smtClean="0"/>
              <a:t>Fund Balance Transparency – LBB Focus</a:t>
            </a:r>
          </a:p>
          <a:p>
            <a:pPr marL="568325" lvl="1" indent="-230188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700" dirty="0" smtClean="0"/>
              <a:t>Achievement School Districts/Low Performing Campuses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02465" y="117126"/>
            <a:ext cx="60101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800000"/>
                </a:solidFill>
              </a:rPr>
              <a:t>BCC Email </a:t>
            </a:r>
            <a:endParaRPr lang="en-US" sz="4000" b="1" dirty="0">
              <a:solidFill>
                <a:srgbClr val="800000"/>
              </a:solidFill>
            </a:endParaRPr>
          </a:p>
        </p:txBody>
      </p:sp>
      <p:pic>
        <p:nvPicPr>
          <p:cNvPr id="11" name="Picture 10" descr="New PPt Template 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  <p:sp>
        <p:nvSpPr>
          <p:cNvPr id="12" name="Footer Placeholder 4"/>
          <p:cNvSpPr txBox="1">
            <a:spLocks/>
          </p:cNvSpPr>
          <p:nvPr/>
        </p:nvSpPr>
        <p:spPr>
          <a:xfrm>
            <a:off x="-8467" y="939800"/>
            <a:ext cx="2065867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solidFill>
                  <a:schemeClr val="accent2">
                    <a:lumMod val="75000"/>
                  </a:schemeClr>
                </a:solidFill>
              </a:rPr>
              <a:t>March 2015 Update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287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572158"/>
            <a:ext cx="43800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20000"/>
              </a:spcBef>
              <a:buClr>
                <a:srgbClr val="000000"/>
              </a:buClr>
              <a:buSzPct val="90000"/>
              <a:buFont typeface="Wingdings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Source: FBISD </a:t>
            </a:r>
            <a:r>
              <a:rPr lang="en-US" sz="1200" dirty="0" smtClean="0">
                <a:solidFill>
                  <a:srgbClr val="000000"/>
                </a:solidFill>
              </a:rPr>
              <a:t>CAFR &amp; Central Appraisal District</a:t>
            </a:r>
            <a:endParaRPr lang="en-US" sz="1200" dirty="0">
              <a:solidFill>
                <a:srgbClr val="000000"/>
              </a:solidFill>
            </a:endParaRPr>
          </a:p>
        </p:txBody>
      </p:sp>
      <p:pic>
        <p:nvPicPr>
          <p:cNvPr id="9" name="Picture 8" descr="New PPt 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24128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0" y="304800"/>
            <a:ext cx="8229600" cy="609600"/>
          </a:xfrm>
        </p:spPr>
        <p:txBody>
          <a:bodyPr>
            <a:normAutofit/>
          </a:bodyPr>
          <a:lstStyle/>
          <a:p>
            <a:pPr algn="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Property Value Growth Update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 rot="5400000">
            <a:off x="6950704" y="3945896"/>
            <a:ext cx="2971801" cy="2616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Early Estimate From CAD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-8468" y="939800"/>
            <a:ext cx="2370667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March 2015 Update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4</a:t>
            </a:fld>
            <a:endParaRPr lang="en-US" dirty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9" y="1524000"/>
            <a:ext cx="9107003" cy="4899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Line Callout 1 (No Border) 13"/>
          <p:cNvSpPr/>
          <p:nvPr/>
        </p:nvSpPr>
        <p:spPr>
          <a:xfrm>
            <a:off x="8153400" y="1371600"/>
            <a:ext cx="938074" cy="685800"/>
          </a:xfrm>
          <a:prstGeom prst="callout1">
            <a:avLst>
              <a:gd name="adj1" fmla="val 32909"/>
              <a:gd name="adj2" fmla="val 18408"/>
              <a:gd name="adj3" fmla="val 86438"/>
              <a:gd name="adj4" fmla="val 21535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11.5% Local Value Growth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 rot="5400000">
            <a:off x="7235398" y="3820020"/>
            <a:ext cx="29718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Early Estimate From CAD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826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572158"/>
            <a:ext cx="43800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20000"/>
              </a:spcBef>
              <a:buClr>
                <a:srgbClr val="000000"/>
              </a:buClr>
              <a:buSzPct val="90000"/>
              <a:buFont typeface="Wingdings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Source: FBISD </a:t>
            </a:r>
            <a:r>
              <a:rPr lang="en-US" sz="1200" dirty="0" smtClean="0">
                <a:solidFill>
                  <a:srgbClr val="000000"/>
                </a:solidFill>
              </a:rPr>
              <a:t>CAFR &amp; Central Appraisal District</a:t>
            </a:r>
            <a:endParaRPr lang="en-US" sz="1200" dirty="0">
              <a:solidFill>
                <a:srgbClr val="000000"/>
              </a:solidFill>
            </a:endParaRPr>
          </a:p>
        </p:txBody>
      </p:sp>
      <p:pic>
        <p:nvPicPr>
          <p:cNvPr id="9" name="Picture 8" descr="New PPt 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24128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0" y="304800"/>
            <a:ext cx="8229600" cy="609600"/>
          </a:xfrm>
        </p:spPr>
        <p:txBody>
          <a:bodyPr>
            <a:normAutofit/>
          </a:bodyPr>
          <a:lstStyle/>
          <a:p>
            <a:pPr algn="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Property Value Growth Update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 rot="5400000">
            <a:off x="6729797" y="3694213"/>
            <a:ext cx="29718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Early Estimate From CAD</a:t>
            </a:r>
            <a:endParaRPr lang="en-US" sz="1400" b="1" dirty="0"/>
          </a:p>
        </p:txBody>
      </p:sp>
      <p:sp>
        <p:nvSpPr>
          <p:cNvPr id="11" name="Footer Placeholder 4"/>
          <p:cNvSpPr txBox="1">
            <a:spLocks/>
          </p:cNvSpPr>
          <p:nvPr/>
        </p:nvSpPr>
        <p:spPr>
          <a:xfrm>
            <a:off x="-8467" y="939800"/>
            <a:ext cx="2370667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solidFill>
                  <a:schemeClr val="accent2">
                    <a:lumMod val="75000"/>
                  </a:schemeClr>
                </a:solidFill>
              </a:rPr>
              <a:t>March 2015 Update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12" name="Char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719159"/>
              </p:ext>
            </p:extLst>
          </p:nvPr>
        </p:nvGraphicFramePr>
        <p:xfrm>
          <a:off x="152400" y="1092200"/>
          <a:ext cx="8671560" cy="5618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/>
          <p:cNvSpPr txBox="1"/>
          <p:nvPr/>
        </p:nvSpPr>
        <p:spPr>
          <a:xfrm rot="5400000">
            <a:off x="6703393" y="3557201"/>
            <a:ext cx="29718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Early Estimate From CAD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189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572158"/>
            <a:ext cx="5943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20000"/>
              </a:spcBef>
              <a:buClr>
                <a:srgbClr val="000000"/>
              </a:buClr>
              <a:buSzPct val="90000"/>
              <a:buFont typeface="Wingdings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Source: </a:t>
            </a:r>
            <a:r>
              <a:rPr lang="en-US" sz="1200" dirty="0" smtClean="0">
                <a:solidFill>
                  <a:srgbClr val="000000"/>
                </a:solidFill>
              </a:rPr>
              <a:t>AEIS/TAPR &amp; PASA Demographic Projections (Most-Likely Scenario as of Feb. 2015)</a:t>
            </a:r>
            <a:endParaRPr lang="en-US" sz="1200" dirty="0">
              <a:solidFill>
                <a:srgbClr val="000000"/>
              </a:solidFill>
            </a:endParaRPr>
          </a:p>
        </p:txBody>
      </p:sp>
      <p:pic>
        <p:nvPicPr>
          <p:cNvPr id="9" name="Picture 8" descr="New PPt 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24128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0" y="304800"/>
            <a:ext cx="8229600" cy="609600"/>
          </a:xfrm>
        </p:spPr>
        <p:txBody>
          <a:bodyPr>
            <a:normAutofit/>
          </a:bodyPr>
          <a:lstStyle/>
          <a:p>
            <a:pPr algn="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Enrollment Growth Update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graphicFrame>
        <p:nvGraphicFramePr>
          <p:cNvPr id="7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0748843"/>
              </p:ext>
            </p:extLst>
          </p:nvPr>
        </p:nvGraphicFramePr>
        <p:xfrm>
          <a:off x="304800" y="1524000"/>
          <a:ext cx="8381999" cy="4981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Footer Placeholder 4"/>
          <p:cNvSpPr txBox="1">
            <a:spLocks/>
          </p:cNvSpPr>
          <p:nvPr/>
        </p:nvSpPr>
        <p:spPr>
          <a:xfrm>
            <a:off x="-8467" y="939800"/>
            <a:ext cx="2370667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solidFill>
                  <a:schemeClr val="accent2">
                    <a:lumMod val="75000"/>
                  </a:schemeClr>
                </a:solidFill>
              </a:rPr>
              <a:t>March 2015 Update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495129" y="6386941"/>
            <a:ext cx="2133600" cy="365125"/>
          </a:xfrm>
        </p:spPr>
        <p:txBody>
          <a:bodyPr/>
          <a:lstStyle/>
          <a:p>
            <a:fld id="{4CB3918E-02F3-4C54-9502-1433F83668B8}" type="slidenum">
              <a:rPr lang="en-US" smtClean="0"/>
              <a:t>6</a:t>
            </a:fld>
            <a:endParaRPr lang="en-US" dirty="0"/>
          </a:p>
        </p:txBody>
      </p:sp>
      <p:sp>
        <p:nvSpPr>
          <p:cNvPr id="8" name="Line Callout 1 (No Border) 7"/>
          <p:cNvSpPr/>
          <p:nvPr/>
        </p:nvSpPr>
        <p:spPr>
          <a:xfrm>
            <a:off x="7696200" y="1066800"/>
            <a:ext cx="938074" cy="685800"/>
          </a:xfrm>
          <a:prstGeom prst="callout1">
            <a:avLst>
              <a:gd name="adj1" fmla="val 98455"/>
              <a:gd name="adj2" fmla="val -285"/>
              <a:gd name="adj3" fmla="val 149305"/>
              <a:gd name="adj4" fmla="val 1864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72,317</a:t>
            </a:r>
          </a:p>
          <a:p>
            <a:pPr algn="ctr"/>
            <a:r>
              <a:rPr lang="en-US" sz="1100" dirty="0" smtClean="0"/>
              <a:t>Projected </a:t>
            </a:r>
            <a:r>
              <a:rPr lang="en-US" sz="1050" dirty="0" smtClean="0"/>
              <a:t>(0.19% diff)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000903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581001"/>
            <a:ext cx="2590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20000"/>
              </a:spcBef>
              <a:buClr>
                <a:srgbClr val="000000"/>
              </a:buClr>
              <a:buSzPct val="90000"/>
              <a:buFont typeface="Wingdings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Source: FBISD </a:t>
            </a:r>
            <a:r>
              <a:rPr lang="en-US" sz="1200" dirty="0" smtClean="0">
                <a:solidFill>
                  <a:srgbClr val="000000"/>
                </a:solidFill>
              </a:rPr>
              <a:t>Staffing Guidelines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1024128"/>
            <a:ext cx="7010400" cy="734067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latin typeface="Arial" charset="0"/>
              </a:rPr>
              <a:t/>
            </a:r>
            <a:br>
              <a:rPr lang="en-US" sz="3200" b="1" dirty="0">
                <a:solidFill>
                  <a:schemeClr val="accent3">
                    <a:lumMod val="50000"/>
                  </a:schemeClr>
                </a:solidFill>
                <a:latin typeface="Arial" charset="0"/>
              </a:rPr>
            </a:br>
            <a:endParaRPr lang="en-US" sz="3200" b="1" dirty="0">
              <a:solidFill>
                <a:schemeClr val="accent3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033160"/>
            <a:ext cx="9152877" cy="7250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2015-16 Campus Formula Position Request Summary</a:t>
            </a:r>
          </a:p>
        </p:txBody>
      </p:sp>
      <p:pic>
        <p:nvPicPr>
          <p:cNvPr id="11" name="Picture 10" descr="New PPt 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24128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472791"/>
              </p:ext>
            </p:extLst>
          </p:nvPr>
        </p:nvGraphicFramePr>
        <p:xfrm>
          <a:off x="1143000" y="2057400"/>
          <a:ext cx="7086599" cy="3302000"/>
        </p:xfrm>
        <a:graphic>
          <a:graphicData uri="http://schemas.openxmlformats.org/drawingml/2006/table">
            <a:tbl>
              <a:tblPr>
                <a:tableStyleId>{EB344D84-9AFB-497E-A393-DC336BA19D2E}</a:tableStyleId>
              </a:tblPr>
              <a:tblGrid>
                <a:gridCol w="4069080"/>
                <a:gridCol w="1097280"/>
                <a:gridCol w="1920239"/>
              </a:tblGrid>
              <a:tr h="660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Classification</a:t>
                      </a:r>
                      <a:endParaRPr lang="en-US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FTEs</a:t>
                      </a:r>
                      <a:endParaRPr lang="en-US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Salary</a:t>
                      </a:r>
                      <a:endParaRPr lang="en-US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660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Teacher Positions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15.5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$980,375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660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effectLst/>
                          <a:latin typeface="+mn-lt"/>
                        </a:rPr>
                        <a:t>Other</a:t>
                      </a:r>
                      <a:r>
                        <a:rPr lang="en-US" sz="2000" b="0" i="0" u="none" strike="noStrike" baseline="0" dirty="0" smtClean="0">
                          <a:effectLst/>
                          <a:latin typeface="+mn-lt"/>
                        </a:rPr>
                        <a:t> Campus Professional Positions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4.5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$309,777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660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Campus Paraprofessional Positions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+mn-lt"/>
                        </a:rPr>
                        <a:t>-2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-$82,260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660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Total Position </a:t>
                      </a:r>
                      <a:r>
                        <a:rPr lang="en-US" sz="2000" b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Requests </a:t>
                      </a:r>
                      <a:endParaRPr lang="en-US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18</a:t>
                      </a:r>
                      <a:endParaRPr lang="en-US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$1,207,893</a:t>
                      </a:r>
                      <a:endParaRPr lang="en-US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10" name="Title 5"/>
          <p:cNvSpPr txBox="1">
            <a:spLocks/>
          </p:cNvSpPr>
          <p:nvPr/>
        </p:nvSpPr>
        <p:spPr>
          <a:xfrm>
            <a:off x="914400" y="3048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Position Request Update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24200" y="6489842"/>
            <a:ext cx="2895600" cy="365125"/>
          </a:xfrm>
        </p:spPr>
        <p:txBody>
          <a:bodyPr/>
          <a:lstStyle/>
          <a:p>
            <a:r>
              <a:rPr lang="en-US" smtClean="0"/>
              <a:t>March 2015 Update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810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New PPt Template 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" y="1162188"/>
            <a:ext cx="9144000" cy="10144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2015-16 WIP Budget Assumptions Update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130624"/>
            <a:ext cx="91440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000" b="1" dirty="0" smtClean="0"/>
              <a:t>Enrollment – 73,377 </a:t>
            </a:r>
            <a:r>
              <a:rPr lang="en-US" b="1" dirty="0" smtClean="0"/>
              <a:t>(PASA February 2015 Most-Likely Growth)</a:t>
            </a:r>
            <a:endParaRPr lang="en-US" sz="2000" b="1" dirty="0" smtClean="0"/>
          </a:p>
          <a:p>
            <a:pPr marL="457200" indent="-457200">
              <a:spcAft>
                <a:spcPts val="1200"/>
              </a:spcAft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000" b="1" dirty="0" smtClean="0"/>
              <a:t>11.5% Property Value Growth (updated Central Appraisal District estimate)</a:t>
            </a:r>
          </a:p>
          <a:p>
            <a:pPr marL="457200" indent="-457200">
              <a:spcAft>
                <a:spcPts val="1200"/>
              </a:spcAft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000" b="1" dirty="0" smtClean="0"/>
              <a:t>62 Campus Positions </a:t>
            </a:r>
            <a:r>
              <a:rPr lang="en-US" dirty="0" smtClean="0"/>
              <a:t>(</a:t>
            </a:r>
            <a:r>
              <a:rPr lang="en-US" b="1" dirty="0" smtClean="0"/>
              <a:t>18 formula requested</a:t>
            </a:r>
            <a:r>
              <a:rPr lang="en-US" dirty="0" smtClean="0"/>
              <a:t>/12 ES#46, 32 CATE approved 2/23/15)</a:t>
            </a:r>
            <a:endParaRPr lang="en-US" sz="2000" dirty="0" smtClean="0"/>
          </a:p>
          <a:p>
            <a:pPr marL="457200" indent="-457200">
              <a:spcAft>
                <a:spcPts val="1200"/>
              </a:spcAft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000" dirty="0" smtClean="0"/>
              <a:t>10 Non-Campus Positions </a:t>
            </a:r>
            <a:r>
              <a:rPr lang="en-US" dirty="0" smtClean="0"/>
              <a:t>(approved 2/23/15)</a:t>
            </a:r>
          </a:p>
          <a:p>
            <a:pPr marL="457200" indent="-457200">
              <a:spcAft>
                <a:spcPts val="1200"/>
              </a:spcAft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000" dirty="0" smtClean="0"/>
              <a:t>7.5 Contingency Teaching Positions</a:t>
            </a:r>
          </a:p>
          <a:p>
            <a:pPr marL="457200" indent="-457200">
              <a:spcAft>
                <a:spcPts val="1200"/>
              </a:spcAft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000" dirty="0" smtClean="0"/>
              <a:t>Estimated Cost of Salary Increase at 2%</a:t>
            </a:r>
          </a:p>
          <a:p>
            <a:pPr marL="457200" indent="-457200">
              <a:spcAft>
                <a:spcPts val="1200"/>
              </a:spcAft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000" dirty="0" smtClean="0"/>
              <a:t>$2.5M added for Transportation (grandfathering &amp; feeder pattern changes) </a:t>
            </a:r>
          </a:p>
          <a:p>
            <a:pPr marL="457200" indent="-457200"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000" dirty="0" smtClean="0"/>
              <a:t>Legislative Session Decisions</a:t>
            </a:r>
          </a:p>
          <a:p>
            <a:pPr marL="914400" lvl="1" indent="-457200"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2000" dirty="0" smtClean="0"/>
              <a:t>Elimination of Rider 71 </a:t>
            </a:r>
            <a:r>
              <a:rPr lang="en-US" sz="1050" dirty="0" smtClean="0"/>
              <a:t>(included)</a:t>
            </a:r>
            <a:endParaRPr lang="en-US" sz="2000" dirty="0" smtClean="0"/>
          </a:p>
          <a:p>
            <a:pPr marL="914400" lvl="1" indent="-457200"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2000" b="1" dirty="0" smtClean="0"/>
              <a:t>Increase Austin Yield  ? </a:t>
            </a:r>
            <a:r>
              <a:rPr lang="en-US" sz="1050" b="1" dirty="0" smtClean="0"/>
              <a:t>(Included</a:t>
            </a:r>
            <a:r>
              <a:rPr lang="en-US" sz="1000" b="1" dirty="0" smtClean="0"/>
              <a:t>)</a:t>
            </a:r>
            <a:endParaRPr lang="en-US" sz="2000" b="1" dirty="0" smtClean="0"/>
          </a:p>
          <a:p>
            <a:pPr marL="914400" lvl="1" indent="-457200"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2000" b="1" dirty="0" smtClean="0"/>
              <a:t>Increase Basic Allotment ? </a:t>
            </a:r>
            <a:r>
              <a:rPr lang="en-US" sz="1050" b="1" dirty="0" smtClean="0"/>
              <a:t>(Not Included)</a:t>
            </a:r>
            <a:endParaRPr lang="en-US" sz="2000" b="1" dirty="0" smtClean="0"/>
          </a:p>
          <a:p>
            <a:pPr marL="457200" indent="-457200">
              <a:spcAft>
                <a:spcPts val="1200"/>
              </a:spcAft>
              <a:buClr>
                <a:srgbClr val="CC0000"/>
              </a:buClr>
              <a:buFont typeface="Wingdings" pitchFamily="2" charset="2"/>
              <a:buChar char="Ø"/>
            </a:pPr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85800" y="1149494"/>
            <a:ext cx="3733800" cy="371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</a:t>
            </a:r>
            <a:r>
              <a:rPr lang="en-US" dirty="0" smtClean="0"/>
              <a:t>ork-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dirty="0" smtClean="0"/>
              <a:t>n-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</a:t>
            </a:r>
            <a:r>
              <a:rPr lang="en-US" dirty="0" smtClean="0"/>
              <a:t>rogress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078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92075" y="6021092"/>
            <a:ext cx="4089400" cy="112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buClr>
                <a:srgbClr val="000000"/>
              </a:buClr>
              <a:buSzPct val="90000"/>
              <a:buFont typeface="Wingdings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Source: FBISD </a:t>
            </a:r>
            <a:r>
              <a:rPr lang="en-US" sz="1200" dirty="0" smtClean="0">
                <a:solidFill>
                  <a:srgbClr val="000000"/>
                </a:solidFill>
              </a:rPr>
              <a:t>Finance</a:t>
            </a:r>
          </a:p>
          <a:p>
            <a:pPr>
              <a:spcBef>
                <a:spcPct val="20000"/>
              </a:spcBef>
              <a:buClr>
                <a:srgbClr val="000000"/>
              </a:buClr>
              <a:buSzPct val="90000"/>
            </a:pPr>
            <a:r>
              <a:rPr lang="en-US" sz="1200" dirty="0">
                <a:solidFill>
                  <a:srgbClr val="000000"/>
                </a:solidFill>
              </a:rPr>
              <a:t>Note: 2014-15 Local Expenses </a:t>
            </a:r>
            <a:r>
              <a:rPr lang="en-US" sz="1200" dirty="0" smtClean="0">
                <a:solidFill>
                  <a:srgbClr val="000000"/>
                </a:solidFill>
              </a:rPr>
              <a:t>were </a:t>
            </a:r>
            <a:r>
              <a:rPr lang="en-US" sz="1200" dirty="0">
                <a:solidFill>
                  <a:srgbClr val="000000"/>
                </a:solidFill>
              </a:rPr>
              <a:t>reduce by $5.9M for Extended Day Moving to </a:t>
            </a:r>
            <a:r>
              <a:rPr lang="en-US" sz="1200" dirty="0" smtClean="0">
                <a:solidFill>
                  <a:srgbClr val="000000"/>
                </a:solidFill>
              </a:rPr>
              <a:t>Enterprise Fund </a:t>
            </a:r>
            <a:r>
              <a:rPr lang="en-US" sz="1200" dirty="0">
                <a:solidFill>
                  <a:srgbClr val="000000"/>
                </a:solidFill>
              </a:rPr>
              <a:t>711</a:t>
            </a:r>
          </a:p>
          <a:p>
            <a:pPr algn="l">
              <a:spcBef>
                <a:spcPct val="20000"/>
              </a:spcBef>
              <a:buClr>
                <a:srgbClr val="000000"/>
              </a:buClr>
              <a:buSzPct val="90000"/>
              <a:buFont typeface="Wingdings" charset="0"/>
              <a:buNone/>
            </a:pPr>
            <a:endParaRPr lang="en-US" sz="1200" dirty="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rgbClr val="000000"/>
              </a:buClr>
              <a:buSzPct val="90000"/>
              <a:buFont typeface="Wingdings" charset="0"/>
              <a:buNone/>
            </a:pP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4977" y="914400"/>
            <a:ext cx="7669213" cy="84379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latin typeface="Arial" charset="0"/>
              </a:rPr>
              <a:t/>
            </a:r>
            <a:br>
              <a:rPr lang="en-US" sz="3200" b="1" dirty="0">
                <a:solidFill>
                  <a:schemeClr val="accent3">
                    <a:lumMod val="50000"/>
                  </a:schemeClr>
                </a:solidFill>
                <a:latin typeface="Arial" charset="0"/>
              </a:rPr>
            </a:br>
            <a:endParaRPr lang="en-US" sz="3200" b="1" dirty="0">
              <a:solidFill>
                <a:schemeClr val="accent3">
                  <a:lumMod val="50000"/>
                </a:schemeClr>
              </a:solidFill>
              <a:latin typeface="Arial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4649400"/>
              </p:ext>
            </p:extLst>
          </p:nvPr>
        </p:nvGraphicFramePr>
        <p:xfrm>
          <a:off x="92075" y="2273004"/>
          <a:ext cx="8959850" cy="374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0" name="Worksheet" r:id="rId3" imgW="5915101" imgH="1952640" progId="Excel.Sheet.12">
                  <p:embed/>
                </p:oleObj>
              </mc:Choice>
              <mc:Fallback>
                <p:oleObj name="Worksheet" r:id="rId3" imgW="5915101" imgH="19526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075" y="2273004"/>
                        <a:ext cx="8959850" cy="3748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8878" y="1033160"/>
            <a:ext cx="9143999" cy="7250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2015-16 </a:t>
            </a:r>
            <a:r>
              <a:rPr lang="en-US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Work-in-Progress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Projected Estimates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95800" y="6021092"/>
            <a:ext cx="4050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Remember: Fund Balance ≠ Cash Balance</a:t>
            </a:r>
            <a:endParaRPr lang="en-US" dirty="0"/>
          </a:p>
        </p:txBody>
      </p:sp>
      <p:pic>
        <p:nvPicPr>
          <p:cNvPr id="11" name="Picture 10" descr="New PPt header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2412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51099" y="1590795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With FY14 Actuals and FY15 Year-End Projections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Title 5"/>
          <p:cNvSpPr txBox="1">
            <a:spLocks/>
          </p:cNvSpPr>
          <p:nvPr/>
        </p:nvSpPr>
        <p:spPr>
          <a:xfrm>
            <a:off x="914400" y="3048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2015/16 Budget Development Update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March 2015 Update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870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1605</TotalTime>
  <Words>641</Words>
  <Application>Microsoft Office PowerPoint</Application>
  <PresentationFormat>On-screen Show (4:3)</PresentationFormat>
  <Paragraphs>140</Paragraphs>
  <Slides>13</Slides>
  <Notes>1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Worksheet</vt:lpstr>
      <vt:lpstr>PowerPoint Presentation</vt:lpstr>
      <vt:lpstr>PowerPoint Presentation</vt:lpstr>
      <vt:lpstr>PowerPoint Presentation</vt:lpstr>
      <vt:lpstr>Property Value Growth Update</vt:lpstr>
      <vt:lpstr>Property Value Growth Update</vt:lpstr>
      <vt:lpstr>Enrollment Growth Update</vt:lpstr>
      <vt:lpstr> </vt:lpstr>
      <vt:lpstr>2015-16 WIP Budget Assumptions Update</vt:lpstr>
      <vt:lpstr> </vt:lpstr>
      <vt:lpstr>PowerPoint Presentation</vt:lpstr>
      <vt:lpstr>PowerPoint Presentation</vt:lpstr>
      <vt:lpstr>PowerPoint Presentation</vt:lpstr>
      <vt:lpstr>Enrollment Growth Update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Dina Edgar</dc:creator>
  <cp:lastModifiedBy>Dina Edgar</cp:lastModifiedBy>
  <cp:revision>101</cp:revision>
  <cp:lastPrinted>2015-03-23T13:13:19Z</cp:lastPrinted>
  <dcterms:created xsi:type="dcterms:W3CDTF">2015-02-03T19:24:27Z</dcterms:created>
  <dcterms:modified xsi:type="dcterms:W3CDTF">2015-03-23T22:30:35Z</dcterms:modified>
</cp:coreProperties>
</file>